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93" r:id="rId7"/>
    <p:sldId id="258" r:id="rId8"/>
    <p:sldId id="290" r:id="rId9"/>
    <p:sldId id="264" r:id="rId10"/>
    <p:sldId id="291" r:id="rId11"/>
    <p:sldId id="294" r:id="rId12"/>
    <p:sldId id="268" r:id="rId13"/>
    <p:sldId id="286" r:id="rId14"/>
    <p:sldId id="262" r:id="rId15"/>
    <p:sldId id="292" r:id="rId16"/>
    <p:sldId id="279" r:id="rId17"/>
    <p:sldId id="260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271B41-B3C9-B6A3-52C9-E1F8E8B3FDBB}" v="155" dt="2024-11-15T07:42:32.300"/>
    <p1510:client id="{6640CA76-AA99-7CA9-1E78-49B84CD4B5F4}" v="159" dt="2024-11-15T05:12:38.319"/>
    <p1510:client id="{7CCD5808-CDF8-CCAA-458D-7C5592ADB5E6}" v="138" dt="2024-11-15T05:11:19.242"/>
    <p1510:client id="{CAD1D116-5D12-3BAB-3247-46B55556D93F}" v="1088" dt="2024-11-15T04:49:59.370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/>
              <a:t>Click to add text </a:t>
            </a:r>
          </a:p>
          <a:p>
            <a:pPr marL="685800" lvl="1" indent="-228600"/>
            <a:r>
              <a:rPr lang="en-US"/>
              <a:t>Second level</a:t>
            </a:r>
          </a:p>
          <a:p>
            <a:pPr marL="1143000" lvl="2" indent="-228600"/>
            <a:r>
              <a:rPr lang="en-US"/>
              <a:t>Third level</a:t>
            </a:r>
          </a:p>
          <a:p>
            <a:pPr marL="1600200" lvl="3" indent="-228600"/>
            <a:r>
              <a:rPr lang="en-US"/>
              <a:t>Fourth level</a:t>
            </a:r>
          </a:p>
          <a:p>
            <a:pPr marL="2057400" lvl="4" indent="-228600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insert table</a:t>
            </a:r>
          </a:p>
          <a:p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9972" y="119118"/>
            <a:ext cx="7906159" cy="3590596"/>
          </a:xfrm>
        </p:spPr>
        <p:txBody>
          <a:bodyPr>
            <a:normAutofit/>
          </a:bodyPr>
          <a:lstStyle/>
          <a:p>
            <a:pPr algn="ctr"/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Chaos game representation of diseases and genomic analysis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2F906-F98F-F799-867B-88FC75CD2EE1}"/>
              </a:ext>
            </a:extLst>
          </p:cNvPr>
          <p:cNvSpPr txBox="1"/>
          <p:nvPr/>
        </p:nvSpPr>
        <p:spPr>
          <a:xfrm>
            <a:off x="7609374" y="5149539"/>
            <a:ext cx="458262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Members:-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Aadith Krishna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   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CB.SC.U4AIE23202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Arjun Gopal      CB.SC.U4AIE23271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Aditya Santosh        CB.SC.U4AIE23207</a:t>
            </a:r>
          </a:p>
          <a:p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Abhisek Pandey   CB.SC.U4AIE23205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C4765-90F9-A083-625D-8FF60ED06BF3}"/>
              </a:ext>
            </a:extLst>
          </p:cNvPr>
          <p:cNvSpPr txBox="1"/>
          <p:nvPr/>
        </p:nvSpPr>
        <p:spPr>
          <a:xfrm>
            <a:off x="2689634" y="3284083"/>
            <a:ext cx="87974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BIOLOGICAL SYSTEMS-1</a:t>
            </a:r>
            <a:endParaRPr lang="en-US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(22BIO201)</a:t>
            </a:r>
            <a:endParaRPr lang="en-US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310895"/>
            <a:ext cx="6877832" cy="783565"/>
          </a:xfrm>
        </p:spPr>
        <p:txBody>
          <a:bodyPr/>
          <a:lstStyle/>
          <a:p>
            <a:r>
              <a:rPr lang="en-US" err="1"/>
              <a:t>Cgr</a:t>
            </a:r>
            <a:r>
              <a:rPr lang="en-US"/>
              <a:t> representation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F659A-1A3D-23F7-1AD1-DC23344154FD}"/>
              </a:ext>
            </a:extLst>
          </p:cNvPr>
          <p:cNvSpPr txBox="1"/>
          <p:nvPr/>
        </p:nvSpPr>
        <p:spPr>
          <a:xfrm>
            <a:off x="3019094" y="1475896"/>
            <a:ext cx="8700958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just">
              <a:buFont typeface=""/>
              <a:buChar char="•"/>
            </a:pPr>
            <a:r>
              <a:rPr lang="en-US" sz="2000" i="1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DNA sequences, the CGR approach was presented as a unique and scale-independent representation. Fractal landscapes are created by mapping the genomic sequence using the frequency chaos game representation (FCGR). 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"/>
              <a:buChar char="•"/>
            </a:pPr>
            <a:endParaRPr lang="en-US" sz="2000" i="1" dirty="0">
              <a:solidFill>
                <a:srgbClr val="0A0A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i="1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iterative mapping technique assigns a unique coordinate in a 2-dimensional space to each nucleotide in DNA or amino acid in a protein (x, y). </a:t>
            </a:r>
          </a:p>
          <a:p>
            <a:pPr marL="228600" indent="-228600" algn="just">
              <a:buFont typeface=""/>
              <a:buChar char="•"/>
            </a:pPr>
            <a:endParaRPr lang="en-US" sz="2000" i="1" dirty="0">
              <a:solidFill>
                <a:srgbClr val="0A0A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i="1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two-dimensional graphic depicts the distribution of dots as a 0– 1 square matrix, with 0 representing an empty coordinate and 1 representing a dot. As a result, a point represents an element in the nth position of the DNA sequence (Seq = S1, S2,..., SL) made of L 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nucleotides </a:t>
            </a:r>
            <a:r>
              <a:rPr lang="en-US" sz="2000" i="1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T, C, or G). </a:t>
            </a:r>
          </a:p>
          <a:p>
            <a:pPr marL="228600" indent="-228600" algn="just">
              <a:buFont typeface=""/>
              <a:buChar char="•"/>
            </a:pPr>
            <a:endParaRPr lang="en-US" sz="2000" i="1" dirty="0">
              <a:solidFill>
                <a:srgbClr val="0A0A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i="1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point is continually plotted midway between the previous plotted point and the segment connecting the read letter Sn's vertex. </a:t>
            </a:r>
          </a:p>
          <a:p>
            <a:pPr algn="just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81" y="471804"/>
            <a:ext cx="4034639" cy="664463"/>
          </a:xfrm>
        </p:spPr>
        <p:txBody>
          <a:bodyPr>
            <a:normAutofit fontScale="90000"/>
          </a:bodyPr>
          <a:lstStyle/>
          <a:p>
            <a:r>
              <a:rPr lang="en-US"/>
              <a:t>ALGORITHM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53545" y="1971179"/>
            <a:ext cx="8271178" cy="43863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1.Input: a genomic sequence with length N </a:t>
            </a:r>
            <a:endParaRPr lang="en-US" i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2.Intialize step: creating a square with each corner: 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      Adenine (A) with coordinates (</a:t>
            </a:r>
            <a:r>
              <a:rPr lang="en-US" sz="20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x</a:t>
            </a:r>
            <a:r>
              <a:rPr lang="en-US" sz="13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</a:t>
            </a:r>
            <a:r>
              <a:rPr lang="en-US" sz="13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=0,y</a:t>
            </a:r>
            <a:r>
              <a:rPr lang="en-US" sz="13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</a:t>
            </a: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=0)</a:t>
            </a:r>
            <a:endParaRPr lang="en-US" i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400050" lvl="1" indent="0" algn="just">
              <a:buNone/>
            </a:pP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Thymine(T) with coordinates (</a:t>
            </a:r>
            <a:r>
              <a:rPr lang="en-US" sz="20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x</a:t>
            </a:r>
            <a:r>
              <a:rPr lang="en-US" sz="13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</a:t>
            </a: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=1, </a:t>
            </a:r>
            <a:r>
              <a:rPr lang="en-US" sz="20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y</a:t>
            </a:r>
            <a:r>
              <a:rPr lang="en-US" sz="13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</a:t>
            </a: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=0)</a:t>
            </a:r>
            <a:endParaRPr lang="en-US" i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400050" lvl="1" indent="0" algn="just">
              <a:buNone/>
            </a:pP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Cytosine(T) with coordinates (</a:t>
            </a:r>
            <a:r>
              <a:rPr lang="en-US" sz="20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x</a:t>
            </a:r>
            <a:r>
              <a:rPr lang="en-US" sz="13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</a:t>
            </a: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=0, </a:t>
            </a:r>
            <a:r>
              <a:rPr lang="en-US" sz="20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y</a:t>
            </a:r>
            <a:r>
              <a:rPr lang="en-US" sz="13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</a:t>
            </a: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=1) </a:t>
            </a:r>
            <a:endParaRPr lang="en-US" i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400050" lvl="1" indent="0" algn="just">
              <a:buNone/>
            </a:pP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 Guanine(T) with coordinates (</a:t>
            </a:r>
            <a:r>
              <a:rPr lang="en-US" sz="20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x</a:t>
            </a:r>
            <a:r>
              <a:rPr lang="en-US" sz="13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</a:t>
            </a: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=1, </a:t>
            </a:r>
            <a:r>
              <a:rPr lang="en-US" sz="20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y</a:t>
            </a:r>
            <a:r>
              <a:rPr lang="en-US" sz="13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</a:t>
            </a: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=1)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B42F90-ED33-ADAD-A85A-41B5BE0DE07E}"/>
              </a:ext>
            </a:extLst>
          </p:cNvPr>
          <p:cNvSpPr txBox="1"/>
          <p:nvPr/>
        </p:nvSpPr>
        <p:spPr>
          <a:xfrm>
            <a:off x="922637" y="768407"/>
            <a:ext cx="10026210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3.starting point :X</a:t>
            </a:r>
            <a:r>
              <a:rPr lang="en-US" sz="13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 </a:t>
            </a: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(x</a:t>
            </a:r>
            <a:r>
              <a:rPr lang="en-US" sz="13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</a:t>
            </a: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=0.5 ,y</a:t>
            </a:r>
            <a:r>
              <a:rPr lang="en-US" sz="13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</a:t>
            </a:r>
            <a:r>
              <a:rPr lang="en-US" sz="20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=0.5) 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i="1" dirty="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4)</a:t>
            </a:r>
            <a:r>
              <a:rPr lang="en-US" sz="2000" b="1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case 1</a:t>
            </a:r>
            <a:b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A: place the dot at 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𝑋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𝑥𝐴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0) ;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𝑌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𝑦𝐴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0) ;</a:t>
            </a:r>
            <a:b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T: place the dot at 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𝑋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𝑥𝑇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0) ;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𝑌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𝑦𝑇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0) ;</a:t>
            </a:r>
            <a:b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C: place the dot at 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𝑋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𝑥𝐶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0) ;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𝑌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𝑦𝐶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0) ;</a:t>
            </a:r>
            <a:b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G: place the dot at 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𝑋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𝑥𝐺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0) ;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𝑌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𝑦𝐺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0) 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End Case</a:t>
            </a:r>
            <a:b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For the other nucleotides : from 2: N</a:t>
            </a:r>
            <a:br>
              <a:rPr lang="en-US" sz="2000" b="1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en-US" sz="2000" b="1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Case is</a:t>
            </a:r>
            <a:br>
              <a:rPr lang="en-US" sz="2000" b="1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A: place the dot at 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𝑋𝑖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𝑥𝐴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−1) ;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𝑌𝑖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𝑦𝐴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−1) 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T: place the dot at 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𝑋𝑖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𝑥𝑇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−1) ;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𝑌𝑖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𝑦𝑇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−1) 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C: place the dot at 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𝑋𝑖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𝑥𝐶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−1) ;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𝑌𝑖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𝑦𝐶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−1) 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G: place the dot at 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𝑋𝑖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𝑥𝐺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𝑥𝑖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−1) ;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𝑌𝑖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=0.5(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𝑦𝐺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𝑦𝑖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−1) 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  <a:r>
              <a:rPr lang="en-US" sz="2000" i="1" dirty="0" err="1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EndFor</a:t>
            </a:r>
            <a:r>
              <a:rPr lang="en-US" sz="2000" i="1" dirty="0">
                <a:solidFill>
                  <a:srgbClr val="0C0C0C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331667"/>
            <a:ext cx="3398007" cy="946096"/>
          </a:xfrm>
        </p:spPr>
        <p:txBody>
          <a:bodyPr>
            <a:normAutofit/>
          </a:bodyPr>
          <a:lstStyle/>
          <a:p>
            <a:r>
              <a:rPr lang="en-US"/>
              <a:t>RESULTS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Content Placeholder 5" descr="A graph of blue dots&#10;&#10;Description automatically generated">
            <a:extLst>
              <a:ext uri="{FF2B5EF4-FFF2-40B4-BE49-F238E27FC236}">
                <a16:creationId xmlns:a16="http://schemas.microsoft.com/office/drawing/2014/main" id="{51F1FBCD-E961-506D-9976-CFF9AFA8FFB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1443424" y="1367567"/>
            <a:ext cx="4540075" cy="3629377"/>
          </a:xfrm>
        </p:spPr>
      </p:pic>
      <p:pic>
        <p:nvPicPr>
          <p:cNvPr id="9" name="Picture 8" descr="A blue and white dotted pattern&#10;&#10;Description automatically generated">
            <a:extLst>
              <a:ext uri="{FF2B5EF4-FFF2-40B4-BE49-F238E27FC236}">
                <a16:creationId xmlns:a16="http://schemas.microsoft.com/office/drawing/2014/main" id="{76451620-B908-9791-410D-E4C50F16B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996" y="1516436"/>
            <a:ext cx="4851785" cy="3488267"/>
          </a:xfrm>
          <a:prstGeom prst="rect">
            <a:avLst/>
          </a:prstGeom>
        </p:spPr>
      </p:pic>
      <p:pic>
        <p:nvPicPr>
          <p:cNvPr id="10" name="Picture 9" descr="A close up of a word&#10;&#10;Description automatically generated">
            <a:extLst>
              <a:ext uri="{FF2B5EF4-FFF2-40B4-BE49-F238E27FC236}">
                <a16:creationId xmlns:a16="http://schemas.microsoft.com/office/drawing/2014/main" id="{B46319FA-5553-1DD3-B549-0B05ADF87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297" y="1360684"/>
            <a:ext cx="4848578" cy="36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9745-9C64-FD87-0503-30C1147E7C05}"/>
              </a:ext>
            </a:extLst>
          </p:cNvPr>
          <p:cNvSpPr txBox="1"/>
          <p:nvPr/>
        </p:nvSpPr>
        <p:spPr>
          <a:xfrm>
            <a:off x="1153297" y="2032000"/>
            <a:ext cx="943232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 dirty="0">
                <a:solidFill>
                  <a:srgbClr val="0C0C0C"/>
                </a:solidFill>
                <a:latin typeface="Times New Roman,Bold"/>
                <a:ea typeface="Times New Roman,Bold"/>
                <a:cs typeface="Times New Roman,Bold"/>
              </a:rPr>
              <a:t>The findings demonstrate that the</a:t>
            </a:r>
            <a:br>
              <a:rPr lang="en-US" sz="3200" i="1" dirty="0">
                <a:latin typeface="Times New Roman,Bold"/>
                <a:ea typeface="Times New Roman,Bold"/>
                <a:cs typeface="Times New Roman,Bold"/>
              </a:rPr>
            </a:br>
            <a:r>
              <a:rPr lang="en-US" sz="3200" i="1" dirty="0">
                <a:solidFill>
                  <a:srgbClr val="0C0C0C"/>
                </a:solidFill>
                <a:latin typeface="Times New Roman,Bold"/>
                <a:ea typeface="Times New Roman,Bold"/>
                <a:cs typeface="Times New Roman,Bold"/>
              </a:rPr>
              <a:t>sample genomic sequence is closely related to SARS-CoV-2, with 90.9 percent identity across the genome,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9934" y="741841"/>
            <a:ext cx="5528217" cy="2685383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061" y="152882"/>
            <a:ext cx="6343650" cy="1020286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05079" y="1544096"/>
            <a:ext cx="7552624" cy="48122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COVID-19 pandemic has emphasized the importance of efficient genomic analysis for understanding viral structures and evolution. Our project utilizes Chaos Game Representation (CGR), a fractal-based method, to visually and quantitatively analyze the COVID-19 genome.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har char="•"/>
            </a:pPr>
            <a:endParaRPr lang="en-US" sz="1600" i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By converting sequences into CGR plots and matrices, we can identify structural patterns that differentiate COVID-19 from other genomes.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har char="•"/>
            </a:pPr>
            <a:endParaRPr lang="en-US" sz="1600" i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Additionally, k-</a:t>
            </a:r>
            <a:r>
              <a:rPr lang="en-US" sz="16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mer</a:t>
            </a:r>
            <a:r>
              <a:rPr lang="en-US" sz="16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and clump analysis further enhance this study by highlighting frequent sequence patterns and motifs within the genome. </a:t>
            </a:r>
          </a:p>
          <a:p>
            <a:pPr marL="342900" indent="-342900" algn="just">
              <a:buChar char="•"/>
            </a:pPr>
            <a:endParaRPr lang="en-US" sz="1600" i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By comparing CGR matrices and analyzing k-</a:t>
            </a:r>
            <a:r>
              <a:rPr lang="en-US" sz="1600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mer</a:t>
            </a:r>
            <a:r>
              <a:rPr lang="en-US" sz="1600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distributions, our project aims to reveal unique genomic features of COVID-19, potentially offering insights into viral evolution and aiding in genomic comparison techniques.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9281-E26C-13D9-F3C4-68575363C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286" y="392885"/>
            <a:ext cx="7911722" cy="560484"/>
          </a:xfrm>
        </p:spPr>
        <p:txBody>
          <a:bodyPr>
            <a:normAutofit fontScale="90000"/>
          </a:bodyPr>
          <a:lstStyle/>
          <a:p>
            <a:r>
              <a:rPr lang="en-US"/>
              <a:t>Origin of replication(</a:t>
            </a:r>
            <a:r>
              <a:rPr lang="en-US" err="1"/>
              <a:t>ori</a:t>
            </a:r>
            <a:r>
              <a:rPr lang="en-US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B4ED2-0763-2C5D-E48D-9A59D78F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CA319-373E-B361-5E6E-E2EF9832EB36}"/>
              </a:ext>
            </a:extLst>
          </p:cNvPr>
          <p:cNvSpPr txBox="1"/>
          <p:nvPr/>
        </p:nvSpPr>
        <p:spPr>
          <a:xfrm>
            <a:off x="5878247" y="1439678"/>
            <a:ext cx="5706903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/>
              <a:buChar char="•"/>
            </a:pP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origin of replication (</a:t>
            </a:r>
            <a:r>
              <a:rPr lang="en-US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ori</a:t>
            </a: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) is a specific DNA sequence where DNA replication begins.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/>
              <a:buChar char="•"/>
            </a:pP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</a:t>
            </a:r>
            <a:r>
              <a:rPr lang="en-US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ori</a:t>
            </a: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is important for cell division and virus reproduction.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/>
              <a:buChar char="•"/>
            </a:pP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 bacteria like E. coli, the </a:t>
            </a:r>
            <a:r>
              <a:rPr lang="en-US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ori</a:t>
            </a: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site binds initiator proteins to start the replication process.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Viruses</a:t>
            </a: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often depend on the host cell’s machinery to help them replicate.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DNA viruses</a:t>
            </a: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have specific sequences that act as origins, which they use to begin replication with the host's help.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RNA viruses</a:t>
            </a: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(like SARS-CoV-2) don’t use a traditional </a:t>
            </a:r>
            <a:r>
              <a:rPr lang="en-US" i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ori</a:t>
            </a: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 Instead, they use an enzyme called RNA-dependent RNA polymerase to copy their RNA.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/>
              <a:buChar char="•"/>
            </a:pP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Studying origins of replication is useful in disease research. It helps scientists find targets for therapies and understand how pathogens (like bacteria and viruses) survive and replicate within their hosts.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iagram of a person&amp;#39;s body with different cells&#10;&#10;Description automatically generated">
            <a:extLst>
              <a:ext uri="{FF2B5EF4-FFF2-40B4-BE49-F238E27FC236}">
                <a16:creationId xmlns:a16="http://schemas.microsoft.com/office/drawing/2014/main" id="{029CEB0F-9247-AE37-2B96-46C5D7FA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5" y="1714788"/>
            <a:ext cx="57069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8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49070"/>
            <a:ext cx="8096190" cy="231506"/>
          </a:xfrm>
        </p:spPr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072587-0CCE-E040-551D-CDC87D3DD338}"/>
              </a:ext>
            </a:extLst>
          </p:cNvPr>
          <p:cNvSpPr txBox="1"/>
          <p:nvPr/>
        </p:nvSpPr>
        <p:spPr>
          <a:xfrm>
            <a:off x="4639454" y="1147096"/>
            <a:ext cx="6883127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Data Collection</a:t>
            </a:r>
          </a:p>
          <a:p>
            <a:pPr algn="just"/>
            <a:endParaRPr 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"/>
              <a:buChar char="•"/>
            </a:pP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Genome Selection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Obtain high-quality, complete genome sequences of SARS-CoV-2 (COVID-19) and other related viral genomes from a reliable database such as NCBI GenBank or GISAID.</a:t>
            </a:r>
            <a:b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"/>
              <a:buChar char="•"/>
            </a:pP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 the sequences to remove any unwanted characters or incomplete sections to ensure consistency in the analysis.</a:t>
            </a:r>
            <a:b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Chaos Game Representation (CGR) Plot Generation</a:t>
            </a:r>
          </a:p>
          <a:p>
            <a:pPr algn="just">
              <a:buFont typeface=""/>
              <a:buChar char="•"/>
            </a:pP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CGR Setup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Create CGR plots for each genome. Define a square plot with each vertex representing one nucleotide (A, T, C, G).</a:t>
            </a:r>
          </a:p>
          <a:p>
            <a:pPr algn="just">
              <a:buFont typeface=""/>
              <a:buChar char="•"/>
            </a:pP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"/>
              <a:buChar char="•"/>
            </a:pP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Mapping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Starting from the plot’s center, iteratively map each nucleotide in the sequence by moving halfway from the current point toward the vertex corresponding to the next nucleotide.</a:t>
            </a:r>
          </a:p>
          <a:p>
            <a:pPr algn="just">
              <a:buFont typeface=""/>
              <a:buChar char="•"/>
            </a:pP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"/>
              <a:buChar char="•"/>
            </a:pP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Generate CGR plots for each genome sequence, using plot density to indicate nucleotide distribution and structural patterns in the sequences.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0BE33DE-5C58-2C91-3525-AF23C38013AA}"/>
              </a:ext>
            </a:extLst>
          </p:cNvPr>
          <p:cNvSpPr txBox="1"/>
          <p:nvPr/>
        </p:nvSpPr>
        <p:spPr>
          <a:xfrm>
            <a:off x="2286000" y="518160"/>
            <a:ext cx="950366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CGR Matrix Construction and Comparison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28600" indent="-228600" algn="just">
              <a:buFont typeface=""/>
              <a:buChar char="•"/>
            </a:pP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Creation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Convert each CGR plot into a matrix, where each cell represents a specific coordinate in the plot. The matrix values indicate the density or frequency of points, capturing the spatial distribution of the genome.​</a:t>
            </a:r>
          </a:p>
          <a:p>
            <a:pPr marL="228600" indent="-228600" algn="just">
              <a:buFont typeface=""/>
              <a:buChar char="•"/>
            </a:pP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4.Matrix Comparison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Calculate similarity between CGR matrices using techniques like Euclidean distance, correlation coefficients, or percentage similarity, allowing for quantitative assessment of structural similarities and differences among genomes.​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137AC-8139-377D-BF23-71FC1FAF6F27}"/>
              </a:ext>
            </a:extLst>
          </p:cNvPr>
          <p:cNvSpPr txBox="1"/>
          <p:nvPr/>
        </p:nvSpPr>
        <p:spPr>
          <a:xfrm>
            <a:off x="2283743" y="3153890"/>
            <a:ext cx="948153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K-mer and Clump Analysis</a:t>
            </a:r>
            <a:r>
              <a:rPr lang="en-US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​​</a:t>
            </a:r>
          </a:p>
          <a:p>
            <a:pPr marL="228600" indent="-228600" algn="just">
              <a:buFont typeface=""/>
              <a:buChar char="•"/>
            </a:pPr>
            <a:r>
              <a:rPr lang="en-US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K-mer Extraction</a:t>
            </a:r>
            <a:r>
              <a:rPr lang="en-US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Segment each genome sequence into k-mers (overlapping substrings of fixed length, e.g., k=3 or k=4). This captures short sequence patterns and motifs within the genome.​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​​</a:t>
            </a:r>
          </a:p>
          <a:p>
            <a:pPr marL="228600" indent="-228600" algn="just">
              <a:buFont typeface=""/>
              <a:buChar char="•"/>
            </a:pPr>
            <a:r>
              <a:rPr lang="en-US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Clump Identification</a:t>
            </a:r>
            <a:r>
              <a:rPr lang="en-US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Identify high-frequency k-mers and locate clumps—regions where specific k-mers recur frequently within short sections. Clumps may suggest functional or regulatory motifs within the genome.​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​​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6AB25-90A0-8AC0-1AE7-71CDC6D77F87}"/>
              </a:ext>
            </a:extLst>
          </p:cNvPr>
          <p:cNvSpPr txBox="1"/>
          <p:nvPr/>
        </p:nvSpPr>
        <p:spPr>
          <a:xfrm>
            <a:off x="566477" y="786384"/>
            <a:ext cx="744976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/>
            <a:r>
              <a:rPr lang="en-US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Analysis and Interpretation</a:t>
            </a:r>
            <a:r>
              <a:rPr lang="en-US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28600" indent="-228600" algn="just">
              <a:buFont typeface=""/>
              <a:buChar char="•"/>
            </a:pPr>
            <a:r>
              <a:rPr lang="en-US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 Comparison</a:t>
            </a:r>
            <a:r>
              <a:rPr lang="en-US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Analyze CGR plots and matrices to identify patterns or clusters unique to COVID-19. Compare these with other viral genomes to understand similarities and differences.​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28600" indent="-228600" algn="just">
              <a:buFont typeface=""/>
              <a:buChar char="•"/>
            </a:pPr>
            <a:r>
              <a:rPr lang="en-US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Validation</a:t>
            </a:r>
            <a:r>
              <a:rPr lang="en-US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Validate the accuracy of similarity measurements by comparing known relationships between sequences or aligning results with existing genomic studies.​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E2E0D-594F-3095-169E-B273E2F3B5D0}"/>
              </a:ext>
            </a:extLst>
          </p:cNvPr>
          <p:cNvSpPr txBox="1"/>
          <p:nvPr/>
        </p:nvSpPr>
        <p:spPr>
          <a:xfrm>
            <a:off x="5358836" y="1712072"/>
            <a:ext cx="6216114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K-mers are substrings of length k in a given string in simple terms (can be DNA, RNA, protein, or any string sequence). 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the 11-nucleotide DNA sequence "ACGAGGTACGA." Let's see if we can find all of the 4-mers (four-letter substrings) in this DNA sequence. 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length of DNA sequence is ‘N’ then we get (N - k+1) k-mers 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 the above case N=11, k=4, so total k-mers we have is 11-4+1=8 k-mers 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DA8EA-D309-023C-4D5D-CFC16D86D4D4}"/>
              </a:ext>
            </a:extLst>
          </p:cNvPr>
          <p:cNvSpPr txBox="1"/>
          <p:nvPr/>
        </p:nvSpPr>
        <p:spPr>
          <a:xfrm>
            <a:off x="5356578" y="57008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KMER</a:t>
            </a: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9D9F-0400-89EA-CB03-19FB6C77C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9082" y="317298"/>
            <a:ext cx="7889118" cy="1475997"/>
          </a:xfrm>
        </p:spPr>
        <p:txBody>
          <a:bodyPr/>
          <a:lstStyle/>
          <a:p>
            <a:r>
              <a:rPr lang="en-US"/>
              <a:t>MOST FREQUENT KMER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D7C0C-0965-3EC4-CD9F-BE0DDC424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6BF75-06C1-8E95-50F3-372B45B831E8}"/>
              </a:ext>
            </a:extLst>
          </p:cNvPr>
          <p:cNvSpPr txBox="1"/>
          <p:nvPr/>
        </p:nvSpPr>
        <p:spPr>
          <a:xfrm>
            <a:off x="5340095" y="2328671"/>
            <a:ext cx="620933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If Pattern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maximises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COUNT(Text, Pattern) among all k-mers, it is said to be the most frequent k-mer in the Text. 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most common 5-mer for Text = ACAACTATGCATACTATCGGGAACTATCCT is ACTAT. 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Whereas the most common 3-mer for Text = CGATATATCCATAG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isATA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 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N=11, k=4; 11-4+1=8. 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57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16" y="566928"/>
            <a:ext cx="2464232" cy="128930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  <a:ea typeface="+mj-lt"/>
                <a:cs typeface="+mj-lt"/>
              </a:rPr>
              <a:t>Clumps </a:t>
            </a:r>
            <a:endParaRPr lang="en-US" sz="3200">
              <a:solidFill>
                <a:schemeClr val="tx1"/>
              </a:solidFill>
            </a:endParaRPr>
          </a:p>
          <a:p>
            <a:endParaRPr lang="en-US" sz="32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0149" y="1444752"/>
            <a:ext cx="1012317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 indent="0" algn="just">
              <a:buNone/>
            </a:pP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If a k-mer appears multiple times within a brief interval of the genome, it is considered a "clump."</a:t>
            </a:r>
            <a:b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In more technical terms, if there is an interval of Genome of length L in which this k-mer appears at least t times, a k-mer Pattern creates a (L, t)-clump inside a (longer) string Genome. 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D297B94-3192-0873-3F9F-0653BED51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84" y="2715768"/>
            <a:ext cx="3436753" cy="3267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AA9AE3-B6FA-0972-091C-1F689B7DB931}"/>
              </a:ext>
            </a:extLst>
          </p:cNvPr>
          <p:cNvSpPr txBox="1"/>
          <p:nvPr/>
        </p:nvSpPr>
        <p:spPr>
          <a:xfrm>
            <a:off x="1414272" y="6254496"/>
            <a:ext cx="35234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SARS-CoV-2 genome</a:t>
            </a:r>
          </a:p>
        </p:txBody>
      </p:sp>
      <p:pic>
        <p:nvPicPr>
          <p:cNvPr id="10" name="Picture 9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8B3ED2C-B852-329B-E2D7-8046F793C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336" y="2709672"/>
            <a:ext cx="3467233" cy="3267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355881-1D35-94D2-721B-D360B0419864}"/>
              </a:ext>
            </a:extLst>
          </p:cNvPr>
          <p:cNvSpPr txBox="1"/>
          <p:nvPr/>
        </p:nvSpPr>
        <p:spPr>
          <a:xfrm>
            <a:off x="6449568" y="6254496"/>
            <a:ext cx="35234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Sample genome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9B7A9F-83D5-4264-91C0-B309A9EDBFB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1950151-0FE0-482F-ADBD-EE52BFC46C9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1466</Words>
  <Application>Microsoft Office PowerPoint</Application>
  <PresentationFormat>Widescreen</PresentationFormat>
  <Paragraphs>114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Calibri</vt:lpstr>
      <vt:lpstr>Times New Roman</vt:lpstr>
      <vt:lpstr>Times New Roman,Bold</vt:lpstr>
      <vt:lpstr>Custom</vt:lpstr>
      <vt:lpstr>Chaos game representation of diseases and genomic analysis</vt:lpstr>
      <vt:lpstr>INTRODUCTION</vt:lpstr>
      <vt:lpstr>Origin of replication(ori)</vt:lpstr>
      <vt:lpstr>methodology</vt:lpstr>
      <vt:lpstr>PowerPoint Presentation</vt:lpstr>
      <vt:lpstr>PowerPoint Presentation</vt:lpstr>
      <vt:lpstr>PowerPoint Presentation</vt:lpstr>
      <vt:lpstr>MOST FREQUENT KMER</vt:lpstr>
      <vt:lpstr>Clumps  </vt:lpstr>
      <vt:lpstr>Cgr representation</vt:lpstr>
      <vt:lpstr>ALGORITHM</vt:lpstr>
      <vt:lpstr>PowerPoint Presentation</vt:lpstr>
      <vt:lpstr>RESULTS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Ꭺʙʜɪsʜᴇk Pᴀɴᴅᴇʏ</cp:lastModifiedBy>
  <cp:revision>35</cp:revision>
  <dcterms:created xsi:type="dcterms:W3CDTF">2024-11-15T04:00:29Z</dcterms:created>
  <dcterms:modified xsi:type="dcterms:W3CDTF">2025-11-09T06:55:41Z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